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906000" cy="6858000" type="A4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77"/>
    <a:srgbClr val="4D7B90"/>
    <a:srgbClr val="4D4D4B"/>
    <a:srgbClr val="E2051B"/>
    <a:srgbClr val="E4302F"/>
    <a:srgbClr val="2A5A6E"/>
    <a:srgbClr val="77D4F1"/>
    <a:srgbClr val="31D0EB"/>
    <a:srgbClr val="5397C9"/>
    <a:srgbClr val="519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0175" autoAdjust="0"/>
  </p:normalViewPr>
  <p:slideViewPr>
    <p:cSldViewPr snapToGrid="0">
      <p:cViewPr varScale="1">
        <p:scale>
          <a:sx n="60" d="100"/>
          <a:sy n="60" d="100"/>
        </p:scale>
        <p:origin x="16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8427" cy="513509"/>
          </a:xfrm>
          <a:prstGeom prst="rect">
            <a:avLst/>
          </a:prstGeom>
        </p:spPr>
        <p:txBody>
          <a:bodyPr vert="horz" lIns="94785" tIns="47392" rIns="94785" bIns="47392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9"/>
          </a:xfrm>
          <a:prstGeom prst="rect">
            <a:avLst/>
          </a:prstGeom>
        </p:spPr>
        <p:txBody>
          <a:bodyPr vert="horz" lIns="94785" tIns="47392" rIns="94785" bIns="47392" rtlCol="0"/>
          <a:lstStyle>
            <a:lvl1pPr algn="r">
              <a:defRPr sz="1200"/>
            </a:lvl1pPr>
          </a:lstStyle>
          <a:p>
            <a:fld id="{C7B51A37-81C4-4A61-892C-55C64C23E07D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57275" y="1277938"/>
            <a:ext cx="498951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5" tIns="47392" rIns="94785" bIns="47392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80"/>
          </a:xfrm>
          <a:prstGeom prst="rect">
            <a:avLst/>
          </a:prstGeom>
        </p:spPr>
        <p:txBody>
          <a:bodyPr vert="horz" lIns="94785" tIns="47392" rIns="94785" bIns="47392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721108"/>
            <a:ext cx="3078427" cy="513507"/>
          </a:xfrm>
          <a:prstGeom prst="rect">
            <a:avLst/>
          </a:prstGeom>
        </p:spPr>
        <p:txBody>
          <a:bodyPr vert="horz" lIns="94785" tIns="47392" rIns="94785" bIns="47392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4785" tIns="47392" rIns="94785" bIns="47392" rtlCol="0" anchor="b"/>
          <a:lstStyle>
            <a:lvl1pPr algn="r">
              <a:defRPr sz="1200"/>
            </a:lvl1pPr>
          </a:lstStyle>
          <a:p>
            <a:fld id="{198110DD-69AC-4541-B5A2-CA4149E21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487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8110DD-69AC-4541-B5A2-CA4149E21A5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610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03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29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5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11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7816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261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4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564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9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69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822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A7536-7121-4C26-9CF0-F4AB5DE15C2B}" type="datetimeFigureOut">
              <a:rPr lang="fr-FR" smtClean="0"/>
              <a:t>25/11/2025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EF81C-6CCA-4CCC-8055-FAF02808CC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485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.brunet@uimmlyo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uimmlyon.com/repondre-a-mes-besoins-daccompagnement-et-de-formation/demarche-qualite-et-handicap/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9544" y="618140"/>
            <a:ext cx="9336727" cy="271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FR" sz="2400" b="1" dirty="0">
                <a:solidFill>
                  <a:srgbClr val="2A5A6E"/>
                </a:solidFill>
                <a:latin typeface="Bou College" panose="02000500000000000000" pitchFamily="2" charset="0"/>
              </a:rPr>
              <a:t>TVA ET INDUSTRIE</a:t>
            </a:r>
          </a:p>
          <a:p>
            <a:r>
              <a:rPr lang="fr-FR" sz="2400" b="1" dirty="0">
                <a:solidFill>
                  <a:srgbClr val="2A5A6E"/>
                </a:solidFill>
                <a:latin typeface="Bou College" panose="02000500000000000000" pitchFamily="2" charset="0"/>
              </a:rPr>
              <a:t> </a:t>
            </a:r>
          </a:p>
        </p:txBody>
      </p:sp>
      <p:sp>
        <p:nvSpPr>
          <p:cNvPr id="7" name="Rectangle : coins arrondis 6"/>
          <p:cNvSpPr/>
          <p:nvPr/>
        </p:nvSpPr>
        <p:spPr>
          <a:xfrm>
            <a:off x="262101" y="2137099"/>
            <a:ext cx="968684" cy="88341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DAF, RAF, compta, ADV, Achats, logistique.</a:t>
            </a:r>
          </a:p>
          <a:p>
            <a:r>
              <a:rPr lang="fr-FR" sz="1200" dirty="0"/>
              <a:t> </a:t>
            </a:r>
          </a:p>
          <a:p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9F26DCD-F811-4924-8E16-9D3124C2722C}"/>
              </a:ext>
            </a:extLst>
          </p:cNvPr>
          <p:cNvSpPr/>
          <p:nvPr/>
        </p:nvSpPr>
        <p:spPr>
          <a:xfrm>
            <a:off x="262101" y="3057388"/>
            <a:ext cx="3937604" cy="69992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fr-F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6E3BF-F7E4-4EEE-8C41-C3B84B4B1BD1}"/>
              </a:ext>
            </a:extLst>
          </p:cNvPr>
          <p:cNvSpPr/>
          <p:nvPr/>
        </p:nvSpPr>
        <p:spPr>
          <a:xfrm>
            <a:off x="248528" y="1301123"/>
            <a:ext cx="3935617" cy="7906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Prérequis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26E60E-CBD5-4BFC-89FF-69D7246BB9BD}"/>
              </a:ext>
            </a:extLst>
          </p:cNvPr>
          <p:cNvSpPr/>
          <p:nvPr/>
        </p:nvSpPr>
        <p:spPr>
          <a:xfrm>
            <a:off x="239219" y="3800611"/>
            <a:ext cx="3960486" cy="10784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Moyens pédagogiques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89612BE-A292-42D3-82E3-F44C19BA9B8D}"/>
              </a:ext>
            </a:extLst>
          </p:cNvPr>
          <p:cNvSpPr/>
          <p:nvPr/>
        </p:nvSpPr>
        <p:spPr>
          <a:xfrm>
            <a:off x="230635" y="6070108"/>
            <a:ext cx="2107123" cy="746681"/>
          </a:xfrm>
          <a:prstGeom prst="roundRect">
            <a:avLst/>
          </a:prstGeom>
          <a:solidFill>
            <a:srgbClr val="E20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fr-FR" sz="1138" dirty="0">
              <a:solidFill>
                <a:schemeClr val="tx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CE69460-605B-49D5-9F71-80831A438AFF}"/>
              </a:ext>
            </a:extLst>
          </p:cNvPr>
          <p:cNvSpPr txBox="1"/>
          <p:nvPr/>
        </p:nvSpPr>
        <p:spPr>
          <a:xfrm>
            <a:off x="284636" y="1566746"/>
            <a:ext cx="38846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Connaître les bases de la TVA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A19143-DFD1-42EA-8945-09F1E6B1E457}"/>
              </a:ext>
            </a:extLst>
          </p:cNvPr>
          <p:cNvSpPr/>
          <p:nvPr/>
        </p:nvSpPr>
        <p:spPr>
          <a:xfrm>
            <a:off x="262101" y="6042392"/>
            <a:ext cx="2055549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  <a:p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Agnès BRUNET</a:t>
            </a:r>
          </a:p>
          <a:p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04 78 77 20 38</a:t>
            </a:r>
          </a:p>
          <a:p>
            <a:r>
              <a:rPr lang="fr-FR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a.brunet@uimmlyon.com</a:t>
            </a:r>
            <a:endParaRPr lang="fr-FR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9FB1A84-26EA-4DC9-AB02-8F66849D5342}"/>
              </a:ext>
            </a:extLst>
          </p:cNvPr>
          <p:cNvSpPr/>
          <p:nvPr/>
        </p:nvSpPr>
        <p:spPr>
          <a:xfrm>
            <a:off x="283245" y="3255901"/>
            <a:ext cx="492318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Durée : 1 jour (7 heures)</a:t>
            </a:r>
          </a:p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Date : 27 mars 2026</a:t>
            </a:r>
          </a:p>
          <a:p>
            <a:r>
              <a:rPr lang="fr-FR" sz="900" dirty="0">
                <a:latin typeface="Arial" panose="020B0604020202020204" pitchFamily="34" charset="0"/>
                <a:cs typeface="Arial" panose="020B0604020202020204" pitchFamily="34" charset="0"/>
              </a:rPr>
              <a:t>Lieu : Cité des entreprises 60 avenue Jean Mermoz 69008 LYON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508B3AE-6BC1-45D2-BEF6-28CDF6BE1B19}"/>
              </a:ext>
            </a:extLst>
          </p:cNvPr>
          <p:cNvSpPr txBox="1"/>
          <p:nvPr/>
        </p:nvSpPr>
        <p:spPr>
          <a:xfrm>
            <a:off x="299544" y="4093987"/>
            <a:ext cx="391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Exposés théoriques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Cas pratiques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Temps de questions/réponses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Remise d’un support de formation</a:t>
            </a: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457259-A380-4786-ABB4-5448156A10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29" y="156422"/>
            <a:ext cx="1032964" cy="953770"/>
          </a:xfrm>
          <a:prstGeom prst="rect">
            <a:avLst/>
          </a:prstGeom>
        </p:spPr>
      </p:pic>
      <p:sp>
        <p:nvSpPr>
          <p:cNvPr id="22" name="Rectangle : coins arrondis 10"/>
          <p:cNvSpPr/>
          <p:nvPr/>
        </p:nvSpPr>
        <p:spPr>
          <a:xfrm>
            <a:off x="251595" y="4924419"/>
            <a:ext cx="3952657" cy="62502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Modalités de suivi et d’évaluation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Attestation de fin de formation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de fin de formation (Quiz)</a:t>
            </a:r>
            <a:endParaRPr lang="fr-FR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38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 : coins arrondis 10"/>
          <p:cNvSpPr/>
          <p:nvPr/>
        </p:nvSpPr>
        <p:spPr>
          <a:xfrm>
            <a:off x="230635" y="5585838"/>
            <a:ext cx="2107122" cy="4565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Tarif</a:t>
            </a:r>
          </a:p>
          <a:p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500 € HT </a:t>
            </a:r>
          </a:p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38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BAA484F-2575-E08A-B9EC-E340761CF5C9}"/>
              </a:ext>
            </a:extLst>
          </p:cNvPr>
          <p:cNvSpPr/>
          <p:nvPr/>
        </p:nvSpPr>
        <p:spPr>
          <a:xfrm>
            <a:off x="1302693" y="2137099"/>
            <a:ext cx="2881452" cy="87495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Accessibilité </a:t>
            </a:r>
            <a:endParaRPr lang="fr-FR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Tous nos espaces sont accessibles aux personnes à mobilité réduite. </a:t>
            </a:r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 : coins arrondis 10">
            <a:extLst>
              <a:ext uri="{FF2B5EF4-FFF2-40B4-BE49-F238E27FC236}">
                <a16:creationId xmlns:a16="http://schemas.microsoft.com/office/drawing/2014/main" id="{67EA5083-0F29-78C9-4DD7-C9D02E9AA18F}"/>
              </a:ext>
            </a:extLst>
          </p:cNvPr>
          <p:cNvSpPr/>
          <p:nvPr/>
        </p:nvSpPr>
        <p:spPr>
          <a:xfrm>
            <a:off x="2447810" y="5585838"/>
            <a:ext cx="1736335" cy="122744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Délai d’accès</a:t>
            </a:r>
          </a:p>
          <a:p>
            <a:r>
              <a:rPr lang="fr-FR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 avez jusqu’à 3 jours avant la date de la formation pour vous inscrire.</a:t>
            </a:r>
          </a:p>
          <a:p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fr-FR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138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0A4324-7AC5-24DA-A630-BFD76BC9D0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513" y="72443"/>
            <a:ext cx="1396307" cy="103774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BD3D4F5-4707-1E89-4316-A1F6705BD06D}"/>
              </a:ext>
            </a:extLst>
          </p:cNvPr>
          <p:cNvSpPr/>
          <p:nvPr/>
        </p:nvSpPr>
        <p:spPr>
          <a:xfrm>
            <a:off x="4399923" y="1175101"/>
            <a:ext cx="5251602" cy="5548263"/>
          </a:xfrm>
          <a:prstGeom prst="roundRect">
            <a:avLst>
              <a:gd name="adj" fmla="val 7111"/>
            </a:avLst>
          </a:prstGeom>
          <a:solidFill>
            <a:srgbClr val="0056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Savoir réagir face aux divers droits et obligations en matière de TVA intracommunautaire</a:t>
            </a: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Savoir établir un lien systématique entre les obligations concernées (DEB DES CA3)</a:t>
            </a: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Respecter le formalisme de la facturation intracommunautaire dans la perspective de la dématérialisation des factures</a:t>
            </a:r>
          </a:p>
          <a:p>
            <a:pPr marL="361950" lvl="1" indent="-171450">
              <a:buFont typeface="Arial" panose="020B0604020202020204" pitchFamily="34" charset="0"/>
              <a:buChar char="•"/>
            </a:pP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Connaître les documents / preuves à tenir à l’appui de la comptabilité</a:t>
            </a:r>
          </a:p>
          <a:p>
            <a:endParaRPr lang="fr-FR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Obligations en matière de TVA Intracommunautaire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L’état récapitulatif TVA et la déclaration statistique « EMEBI » 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La Déclaration Européenne de Services (D.E.S.)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La déclaration de Chiffre d’Affaires (C.A.3)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Les mentions TVA sur les factures de vente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Identification TVA à l’étranger</a:t>
            </a:r>
          </a:p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Achats matières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Importations 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Acquisitions intracommunautaires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Achats en franchise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 TVA</a:t>
            </a:r>
          </a:p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Prestations de services à l’international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Le cadre réglementaire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Règles générales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BtoB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Transformation – Relations donneur d’ordre et façonniers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Production en France et à l’étranger 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Façonnier étranger </a:t>
            </a:r>
          </a:p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Ventes de biens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Livraisons intracommunautaires 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Triangulaires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Stock déporté</a:t>
            </a:r>
          </a:p>
          <a:p>
            <a:pPr marL="361950" indent="-171450">
              <a:buFont typeface="Arial" panose="020B0604020202020204" pitchFamily="34" charset="0"/>
              <a:buChar char="•"/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Vente en franchise de TVA</a:t>
            </a:r>
          </a:p>
          <a:p>
            <a:endParaRPr lang="fr-F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9356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6575</TotalTime>
  <Words>292</Words>
  <Application>Microsoft Office PowerPoint</Application>
  <PresentationFormat>Format A4 (210 x 297 mm)</PresentationFormat>
  <Paragraphs>62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Bou College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NEAU Sandrine</dc:creator>
  <cp:lastModifiedBy>BARBY Aurelien</cp:lastModifiedBy>
  <cp:revision>146</cp:revision>
  <cp:lastPrinted>2023-11-13T15:01:18Z</cp:lastPrinted>
  <dcterms:created xsi:type="dcterms:W3CDTF">2019-03-12T15:11:56Z</dcterms:created>
  <dcterms:modified xsi:type="dcterms:W3CDTF">2025-11-25T16:56:25Z</dcterms:modified>
</cp:coreProperties>
</file>